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69" r:id="rId3"/>
    <p:sldId id="270" r:id="rId4"/>
    <p:sldId id="272" r:id="rId5"/>
    <p:sldId id="257" r:id="rId6"/>
    <p:sldId id="271" r:id="rId7"/>
    <p:sldId id="258" r:id="rId8"/>
    <p:sldId id="259" r:id="rId9"/>
    <p:sldId id="260" r:id="rId10"/>
    <p:sldId id="261" r:id="rId11"/>
    <p:sldId id="262" r:id="rId12"/>
    <p:sldId id="256" r:id="rId13"/>
    <p:sldId id="263" r:id="rId14"/>
    <p:sldId id="264" r:id="rId15"/>
    <p:sldId id="265" r:id="rId16"/>
    <p:sldId id="266" r:id="rId17"/>
    <p:sldId id="26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4" autoAdjust="0"/>
  </p:normalViewPr>
  <p:slideViewPr>
    <p:cSldViewPr snapToGrid="0">
      <p:cViewPr varScale="1">
        <p:scale>
          <a:sx n="90" d="100"/>
          <a:sy n="90" d="100"/>
        </p:scale>
        <p:origin x="1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5C674-6AAA-42C2-8212-FF43EF186220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E3DD-18D9-4390-A47E-1355C26C6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by Dave Burnison, 5/24/2017.</a:t>
            </a:r>
            <a:r>
              <a:rPr lang="en-US" baseline="0" dirty="0"/>
              <a:t> Please contact me if you make any notable updates to these slides so that we can share your great work with others. </a:t>
            </a:r>
          </a:p>
          <a:p>
            <a:endParaRPr lang="en-US" baseline="0" dirty="0"/>
          </a:p>
          <a:p>
            <a:r>
              <a:rPr lang="en-US" baseline="0" dirty="0"/>
              <a:t>Let me  know if you </a:t>
            </a:r>
            <a:r>
              <a:rPr lang="en-US" baseline="0"/>
              <a:t>have </a:t>
            </a:r>
            <a:r>
              <a:rPr lang="en-US" baseline="0"/>
              <a:t>any </a:t>
            </a:r>
            <a:r>
              <a:rPr lang="en-US" baseline="0" dirty="0"/>
              <a:t>questions or comments.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611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8931" marR="0" lvl="0" indent="0" defTabSz="94197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611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</a:rPr>
              <a:pPr marL="0" marR="0" lvl="0" indent="0" defTabSz="9611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5/24/2017 10:05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611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</a:rPr>
              <a:pPr marL="0" marR="0" lvl="0" indent="0" defTabSz="9611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1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may take a few minutes to spin up the virtual machine”</a:t>
            </a:r>
          </a:p>
          <a:p>
            <a:r>
              <a:rPr lang="en-US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08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“Now you have a virtual</a:t>
            </a:r>
            <a:r>
              <a:rPr lang="en-US" baseline="0" dirty="0"/>
              <a:t> machine…”</a:t>
            </a:r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“…and a set of lab instructions…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</a:t>
            </a:r>
          </a:p>
          <a:p>
            <a:r>
              <a:rPr lang="en-US" baseline="0" dirty="0"/>
              <a:t>“…that you can use to get hands on experience with TFS…And you didn’t have to setup any new VMs, install any software, etc.!”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58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“Now let’s check out</a:t>
            </a:r>
            <a:r>
              <a:rPr lang="en-US" baseline="0" dirty="0"/>
              <a:t> the </a:t>
            </a:r>
            <a:r>
              <a:rPr lang="en-US" sz="1200" dirty="0">
                <a:solidFill>
                  <a:srgbClr val="682A7A"/>
                </a:solidFill>
              </a:rPr>
              <a:t>Visual Studio Team Services Labs”</a:t>
            </a:r>
          </a:p>
          <a:p>
            <a:r>
              <a:rPr lang="en-US" sz="1200" dirty="0">
                <a:solidFill>
                  <a:srgbClr val="682A7A"/>
                </a:solidFill>
              </a:rPr>
              <a:t>[Click]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requirements for</a:t>
            </a:r>
            <a:r>
              <a:rPr lang="en-US" baseline="0" dirty="0"/>
              <a:t> running these labs. </a:t>
            </a:r>
          </a:p>
          <a:p>
            <a:endParaRPr lang="en-US" baseline="0" dirty="0"/>
          </a:p>
          <a:p>
            <a:r>
              <a:rPr lang="en-US" baseline="0" dirty="0"/>
              <a:t>Emphasize that the demo generator will give you the source code, work items, etc. that you need to complete any of these labs. </a:t>
            </a:r>
          </a:p>
          <a:p>
            <a:endParaRPr lang="en-US" baseline="0" dirty="0"/>
          </a:p>
          <a:p>
            <a:r>
              <a:rPr lang="en-US" baseline="0" dirty="0"/>
              <a:t>“Let’s run the ‘Load Testing with Visual Studio Team Services’ lab”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the mouse on the scroll bar]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08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“Let’s open the hands on lab in this browser</a:t>
            </a:r>
            <a:r>
              <a:rPr lang="en-US" baseline="0" dirty="0"/>
              <a:t> and start another browser for VSTS”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8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“Now you have your new VSTS</a:t>
            </a:r>
            <a:r>
              <a:rPr lang="en-US" baseline="0" dirty="0"/>
              <a:t> account running in one browser …”</a:t>
            </a:r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“…and a set of lab instructions in a second browser…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</a:t>
            </a:r>
          </a:p>
          <a:p>
            <a:r>
              <a:rPr lang="en-US" baseline="0" dirty="0"/>
              <a:t>“…that you can use to get hands on experience with VSTS. As a bonus, you can continue to use this VSTS account and the “My Health Clinic” team project as a reference and sandbox for more learning and investigation even after you have completed the lab!”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5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1191">
              <a:defRPr/>
            </a:pPr>
            <a:r>
              <a:rPr lang="en-US" dirty="0">
                <a:solidFill>
                  <a:prstClr val="black"/>
                </a:solidFill>
                <a:latin typeface="Segoe UI" pitchFamily="34" charset="0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8931" defTabSz="941979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1191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61191">
                <a:defRPr/>
              </a:pPr>
              <a:t>5/24/2017 10:03 AM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1191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61191"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9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If you want to discuss creating a VS VM in Azure, </a:t>
            </a:r>
            <a:r>
              <a:rPr lang="en-US" baseline="0" dirty="0"/>
              <a:t>the next slide may be hidden. You would have select “See all slides” in the “Presenter View” and manually select the slide.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03926-5A09-4921-BFC1-9A03AE09479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922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 to your Azure</a:t>
            </a:r>
            <a:r>
              <a:rPr lang="en-US" baseline="0" dirty="0"/>
              <a:t> portal and select Virtual Machine</a:t>
            </a:r>
          </a:p>
          <a:p>
            <a:pPr marL="228600" indent="-228600">
              <a:buAutoNum type="arabicPeriod"/>
            </a:pPr>
            <a:r>
              <a:rPr lang="en-US" baseline="0" dirty="0"/>
              <a:t>Click “Add”</a:t>
            </a:r>
          </a:p>
          <a:p>
            <a:pPr marL="228600" indent="-228600">
              <a:buAutoNum type="arabicPeriod"/>
            </a:pPr>
            <a:r>
              <a:rPr lang="en-US" baseline="0" dirty="0"/>
              <a:t>Search existing images for “Visual Studio 2017”</a:t>
            </a:r>
          </a:p>
          <a:p>
            <a:pPr marL="228600" indent="-228600">
              <a:buAutoNum type="arabicPeriod"/>
            </a:pPr>
            <a:r>
              <a:rPr lang="en-US" baseline="0" dirty="0"/>
              <a:t>Select the desired image</a:t>
            </a:r>
          </a:p>
          <a:p>
            <a:pPr marL="228600" indent="-228600">
              <a:buAutoNum type="arabicPeriod"/>
            </a:pPr>
            <a:r>
              <a:rPr lang="en-US" baseline="0" dirty="0"/>
              <a:t>Click “Create”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“Open the browser</a:t>
            </a:r>
            <a:r>
              <a:rPr lang="en-US" baseline="0" dirty="0"/>
              <a:t> and go to https://almvm.azurewebsites.net/”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“Let’s scroll down to see the TechNet virtual labs.“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the mouse on the scroll bar]</a:t>
            </a:r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[Click]</a:t>
            </a:r>
          </a:p>
          <a:p>
            <a:r>
              <a:rPr lang="en-US" dirty="0"/>
              <a:t>Highlight the TechNet Virtual Labs on the page.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on the “</a:t>
            </a:r>
            <a:r>
              <a:rPr lang="en-US" b="1" baseline="0" dirty="0"/>
              <a:t>2017 Labs Now Available on TechNet Virtual Labs</a:t>
            </a:r>
            <a:r>
              <a:rPr lang="en-US" baseline="0" dirty="0"/>
              <a:t>” link]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3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“Scroll down to</a:t>
            </a:r>
            <a:r>
              <a:rPr lang="en-US" baseline="0" dirty="0"/>
              <a:t> the ‘Introduction to Team Foundation Build 2017’ lab” </a:t>
            </a:r>
          </a:p>
          <a:p>
            <a:r>
              <a:rPr lang="en-US" baseline="0" dirty="0"/>
              <a:t>[Click the mouse on the scroll bar]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14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“Let’s run the lab”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on the </a:t>
            </a:r>
            <a:r>
              <a:rPr lang="en-US" b="1" baseline="0" dirty="0"/>
              <a:t>“Start Virtual Labs</a:t>
            </a:r>
            <a:r>
              <a:rPr lang="en-US" b="0" baseline="0" dirty="0"/>
              <a:t>” link</a:t>
            </a:r>
            <a:r>
              <a:rPr lang="en-US" b="1" baseline="0" dirty="0"/>
              <a:t>]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5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</a:t>
            </a:r>
            <a:r>
              <a:rPr lang="en-US" baseline="0" dirty="0"/>
              <a:t> need to sign in and launch the lab”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the </a:t>
            </a:r>
            <a:r>
              <a:rPr lang="en-US" b="1" baseline="0" dirty="0"/>
              <a:t>“Launch Lab” </a:t>
            </a:r>
            <a:r>
              <a:rPr lang="en-US" b="0" baseline="0" dirty="0"/>
              <a:t>Button</a:t>
            </a:r>
            <a:r>
              <a:rPr lang="en-US" b="1" baseline="0" dirty="0"/>
              <a:t>]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E3DD-18D9-4390-A47E-1355C26C61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1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1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065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0805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4671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81734" y="3174117"/>
            <a:ext cx="2379708" cy="5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007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476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352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559625" indent="-275150">
              <a:buClr>
                <a:schemeClr val="tx1"/>
              </a:buClr>
              <a:buSzPct val="90000"/>
              <a:buFont typeface="Arial" pitchFamily="34" charset="0"/>
              <a:buChar char="•"/>
              <a:defRPr sz="313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844102" indent="-284476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106795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1291802" indent="-223851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6233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6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1" y="3798565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1" y="1958334"/>
            <a:ext cx="9363063" cy="1840229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9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17837" y="489"/>
            <a:ext cx="9174163" cy="68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83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0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381318" y="6049346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9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75" y="2085975"/>
            <a:ext cx="5886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8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3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42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8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FF3B-A6E7-4250-BEF4-53A91D47A4C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58795-FCC9-4126-9DC1-25329BAF2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9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180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>
    <p:fade/>
  </p:transition>
  <p:hf hdr="0" dt="0"/>
  <p:txStyles>
    <p:titleStyle>
      <a:lvl1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59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117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176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235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52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03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132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161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.burnison@Microsoft.com?subject=From%20VSE%202017%20Present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lmvm.azurewebsites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3148" y="930285"/>
            <a:ext cx="10687104" cy="2594150"/>
          </a:xfrm>
        </p:spPr>
        <p:txBody>
          <a:bodyPr>
            <a:noAutofit/>
          </a:bodyPr>
          <a:lstStyle/>
          <a:p>
            <a:r>
              <a:rPr lang="de-DE" sz="6000" b="1" dirty="0"/>
              <a:t>Team Foundation Server &amp; </a:t>
            </a:r>
            <a:br>
              <a:rPr lang="de-DE" sz="6000" b="1" dirty="0"/>
            </a:br>
            <a:r>
              <a:rPr lang="de-DE" sz="6000" b="1" dirty="0"/>
              <a:t>Visual Studio Team Services</a:t>
            </a:r>
            <a:br>
              <a:rPr lang="de-DE" sz="6000" b="1" dirty="0"/>
            </a:br>
            <a:r>
              <a:rPr lang="de-DE" sz="6000" b="1" dirty="0"/>
              <a:t>Hands On Labs</a:t>
            </a:r>
            <a:endParaRPr lang="en-US" sz="5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43147" y="4215927"/>
            <a:ext cx="9631000" cy="1792326"/>
          </a:xfrm>
        </p:spPr>
        <p:txBody>
          <a:bodyPr/>
          <a:lstStyle/>
          <a:p>
            <a:r>
              <a:rPr lang="de-DE" dirty="0"/>
              <a:t>Dave Burnison – Technology Solutions Professional </a:t>
            </a:r>
            <a:br>
              <a:rPr lang="de-DE" dirty="0"/>
            </a:br>
            <a:r>
              <a:rPr lang="de-DE" dirty="0"/>
              <a:t>Microsoft Corporation</a:t>
            </a:r>
          </a:p>
          <a:p>
            <a:r>
              <a:rPr lang="de-DE" dirty="0">
                <a:hlinkClick r:id="rId3"/>
              </a:rPr>
              <a:t>Dave.Burnison@Microsoft.com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3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6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313" y="2893436"/>
            <a:ext cx="743461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432" y="2880328"/>
            <a:ext cx="446512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 Instructions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487" y="818707"/>
            <a:ext cx="7340439" cy="55608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9413" y="552893"/>
            <a:ext cx="4466142" cy="597904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2647" y="5474356"/>
            <a:ext cx="3239120" cy="10329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8628" y="3263817"/>
            <a:ext cx="6923353" cy="291314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7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8728" y="4284749"/>
            <a:ext cx="6222018" cy="4470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0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313" y="2893436"/>
            <a:ext cx="60084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VSTS in Browser #1</a:t>
            </a:r>
          </a:p>
        </p:txBody>
      </p:sp>
      <p:sp>
        <p:nvSpPr>
          <p:cNvPr id="8" name="Rectangle 7"/>
          <p:cNvSpPr/>
          <p:nvPr/>
        </p:nvSpPr>
        <p:spPr>
          <a:xfrm>
            <a:off x="6126354" y="2518194"/>
            <a:ext cx="599920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 Instructions in Browser #2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01" y="1"/>
            <a:ext cx="6062174" cy="65319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7487" y="1"/>
            <a:ext cx="5998068" cy="65319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3148" y="2154601"/>
            <a:ext cx="10687104" cy="1792836"/>
          </a:xfrm>
        </p:spPr>
        <p:txBody>
          <a:bodyPr>
            <a:noAutofit/>
          </a:bodyPr>
          <a:lstStyle/>
          <a:p>
            <a:r>
              <a:rPr lang="de-DE" sz="6000" b="1" dirty="0">
                <a:solidFill>
                  <a:schemeClr val="tx1"/>
                </a:solidFill>
              </a:rPr>
              <a:t>Get started today! </a:t>
            </a:r>
            <a:br>
              <a:rPr lang="de-DE" sz="6000" b="1" dirty="0"/>
            </a:br>
            <a:r>
              <a:rPr lang="de-DE" sz="6000" b="1" dirty="0">
                <a:hlinkClick r:id="rId3"/>
              </a:rPr>
              <a:t>https://ALMVM.AzureWebsites.net/</a:t>
            </a:r>
            <a:r>
              <a:rPr lang="de-DE" sz="5400" dirty="0"/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5327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6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79" y="0"/>
            <a:ext cx="6827521" cy="6858000"/>
          </a:xfrm>
          <a:prstGeom prst="rect">
            <a:avLst/>
          </a:prstGeom>
        </p:spPr>
      </p:pic>
      <p:sp>
        <p:nvSpPr>
          <p:cNvPr id="23" name="Freeform 20"/>
          <p:cNvSpPr/>
          <p:nvPr/>
        </p:nvSpPr>
        <p:spPr bwMode="auto">
          <a:xfrm rot="10800000">
            <a:off x="1" y="0"/>
            <a:ext cx="6525490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l" defTabSz="91323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682A7A"/>
                </a:solidFill>
                <a:effectLst/>
                <a:uLnTx/>
                <a:uFillTx/>
                <a:latin typeface="Segoe UI Light"/>
                <a:ea typeface="ＭＳ Ｐゴシック" charset="0"/>
                <a:cs typeface="Segoe UI" pitchFamily="34" charset="0"/>
              </a:rPr>
              <a:t>Get Hands On Experience 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682A7A"/>
                </a:solidFill>
                <a:effectLst/>
                <a:uLnTx/>
                <a:uFillTx/>
                <a:latin typeface="Segoe UI Light"/>
                <a:ea typeface="ＭＳ Ｐゴシック" charset="0"/>
                <a:cs typeface="Segoe UI" pitchFamily="34" charset="0"/>
              </a:rPr>
            </a:b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682A7A"/>
                </a:solidFill>
                <a:effectLst/>
                <a:uLnTx/>
                <a:uFillTx/>
                <a:latin typeface="Segoe UI Light"/>
                <a:ea typeface="ＭＳ Ｐゴシック" charset="0"/>
                <a:cs typeface="Segoe UI" pitchFamily="34" charset="0"/>
              </a:rPr>
              <a:t>with</a:t>
            </a:r>
            <a:r>
              <a:rPr kumimoji="0" lang="en-US" sz="4800" b="0" i="0" u="none" strike="noStrike" kern="1200" cap="none" spc="-100" normalizeH="0" noProof="0" dirty="0">
                <a:ln w="3175">
                  <a:noFill/>
                </a:ln>
                <a:solidFill>
                  <a:srgbClr val="682A7A"/>
                </a:solidFill>
                <a:effectLst/>
                <a:uLnTx/>
                <a:uFillTx/>
                <a:latin typeface="Segoe UI Light"/>
                <a:ea typeface="ＭＳ Ｐゴシック" charset="0"/>
                <a:cs typeface="Segoe UI" pitchFamily="34" charset="0"/>
              </a:rPr>
              <a:t> TFS and VSTS</a:t>
            </a:r>
            <a:endParaRPr kumimoji="0" lang="en-US" sz="4800" b="0" i="0" u="none" strike="noStrike" kern="1200" cap="none" spc="-100" normalizeH="0" baseline="0" noProof="0" dirty="0">
              <a:ln w="3175">
                <a:noFill/>
              </a:ln>
              <a:solidFill>
                <a:srgbClr val="682A7A"/>
              </a:solidFill>
              <a:effectLst/>
              <a:uLnTx/>
              <a:uFillTx/>
              <a:latin typeface="Segoe UI Light"/>
              <a:ea typeface="ＭＳ Ｐゴシック" charset="0"/>
              <a:cs typeface="Segoe UI" pitchFamily="34" charset="0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268928" y="1816894"/>
            <a:ext cx="5486399" cy="47295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1710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None/>
              <a:tabLst/>
              <a:defRPr sz="4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ymbol" panose="05050102010706020507" pitchFamily="18" charset="2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1518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99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9866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Segoe UI" panose="020B0502040204020203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041" marR="0" indent="0" algn="l" defTabSz="93171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2202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8058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3914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9770" indent="-232928" algn="l" defTabSz="9317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50278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Tx/>
              <a:defRPr/>
            </a:pPr>
            <a:r>
              <a:rPr lang="en-US" sz="2800" dirty="0">
                <a:solidFill>
                  <a:srgbClr val="682A7A"/>
                </a:solidFill>
              </a:rPr>
              <a:t>TechNet Virtual Labs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682A7A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lvl="0" defTabSz="931283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SzTx/>
              <a:defRPr/>
            </a:pP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</a:t>
            </a:r>
            <a:r>
              <a:rPr lang="en-US" sz="1800" spc="10" dirty="0">
                <a:solidFill>
                  <a:srgbClr val="000000"/>
                </a:solidFill>
              </a:rPr>
              <a:t>Visual Studio ALM Labs are available on Microsoft TechNet Virtual Labs. You can experience the labs right from within your browser. It's very simple - there is no complex setup or installation required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  <a:p>
            <a:pPr lvl="0" defTabSz="931283">
              <a:lnSpc>
                <a:spcPct val="100000"/>
              </a:lnSpc>
              <a:spcBef>
                <a:spcPts val="1198"/>
              </a:spcBef>
              <a:buClr>
                <a:srgbClr val="000000"/>
              </a:buClr>
              <a:buSzTx/>
              <a:defRPr/>
            </a:pPr>
            <a:r>
              <a:rPr lang="en-US" sz="2800" dirty="0">
                <a:solidFill>
                  <a:srgbClr val="682A7A"/>
                </a:solidFill>
              </a:rPr>
              <a:t>Visual Studio Team Services Labs </a:t>
            </a:r>
            <a:r>
              <a:rPr lang="en-US" sz="1800" spc="30" dirty="0">
                <a:solidFill>
                  <a:srgbClr val="000000"/>
                </a:solidFill>
              </a:rPr>
              <a:t>We have a set of hands-on-labs based on Visual Studio Team Services. You can use any machine that has Visual Studio 2017 or higher installed to follow the lab materials. </a:t>
            </a:r>
          </a:p>
          <a:p>
            <a:pPr lvl="0" defTabSz="931283">
              <a:lnSpc>
                <a:spcPct val="100000"/>
              </a:lnSpc>
              <a:spcBef>
                <a:spcPts val="1198"/>
              </a:spcBef>
              <a:buClr>
                <a:srgbClr val="000000"/>
              </a:buClr>
              <a:buSzTx/>
              <a:defRPr/>
            </a:pPr>
            <a:r>
              <a:rPr lang="en-US" sz="1800" spc="30" dirty="0">
                <a:solidFill>
                  <a:srgbClr val="000000"/>
                </a:solidFill>
              </a:rPr>
              <a:t>If you don’t have Visual Studio 2017, use your MSDN Azure credits to spin up a VM in Azure with VS 2017 already installed!</a:t>
            </a:r>
            <a:endParaRPr kumimoji="0" lang="en-US" sz="1800" b="0" i="0" u="none" strike="noStrike" kern="1200" cap="none" spc="-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4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3568823"/>
            <a:ext cx="497150" cy="3639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6284" y="1346808"/>
            <a:ext cx="540058" cy="3639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7441" y="2842333"/>
            <a:ext cx="6440815" cy="3639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6051" y="5780843"/>
            <a:ext cx="920318" cy="3639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4990" y="1790627"/>
            <a:ext cx="6440815" cy="3639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7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6857" y="4989249"/>
            <a:ext cx="8842159" cy="14381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2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0974" y="2997487"/>
            <a:ext cx="6275368" cy="46093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2791" y="2429316"/>
            <a:ext cx="2564417" cy="46093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sual Studio Enterprise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690</Words>
  <Application>Microsoft Office PowerPoint</Application>
  <PresentationFormat>Widescreen</PresentationFormat>
  <Paragraphs>77</Paragraphs>
  <Slides>17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Visual Studio Enterprise</vt:lpstr>
      <vt:lpstr>Team Foundation Server &amp;  Visual Studio Team Services Hands On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started today!  https://ALMVM.AzureWebsites.net/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Burnison</dc:creator>
  <cp:lastModifiedBy>Dave Burnison</cp:lastModifiedBy>
  <cp:revision>24</cp:revision>
  <dcterms:created xsi:type="dcterms:W3CDTF">2017-05-24T12:33:04Z</dcterms:created>
  <dcterms:modified xsi:type="dcterms:W3CDTF">2017-05-24T15:05:17Z</dcterms:modified>
</cp:coreProperties>
</file>